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2" r:id="rId3"/>
    <p:sldId id="274" r:id="rId4"/>
    <p:sldId id="273" r:id="rId5"/>
    <p:sldId id="291" r:id="rId6"/>
    <p:sldId id="292" r:id="rId7"/>
    <p:sldId id="289" r:id="rId8"/>
    <p:sldId id="275" r:id="rId9"/>
    <p:sldId id="276" r:id="rId10"/>
    <p:sldId id="287" r:id="rId11"/>
    <p:sldId id="259" r:id="rId12"/>
    <p:sldId id="260" r:id="rId13"/>
    <p:sldId id="277" r:id="rId14"/>
    <p:sldId id="278" r:id="rId15"/>
    <p:sldId id="263" r:id="rId16"/>
    <p:sldId id="286" r:id="rId17"/>
    <p:sldId id="279" r:id="rId18"/>
    <p:sldId id="281" r:id="rId19"/>
    <p:sldId id="282" r:id="rId20"/>
    <p:sldId id="283" r:id="rId21"/>
    <p:sldId id="285" r:id="rId22"/>
    <p:sldId id="284" r:id="rId23"/>
    <p:sldId id="288" r:id="rId24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FF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garantf1://74791586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garantf1://12084438.956/" TargetMode="External"/><Relationship Id="rId4" Type="http://schemas.openxmlformats.org/officeDocument/2006/relationships/hyperlink" Target="http://publication.pravo.gov.ru/Document/View/000120201112000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garantf1://74791586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obileonline.garant.ru/document/redirect/12184020/0" TargetMode="External"/><Relationship Id="rId13" Type="http://schemas.openxmlformats.org/officeDocument/2006/relationships/hyperlink" Target="http://mobileonline.garant.ru/document/redirect/4179059/5254" TargetMode="External"/><Relationship Id="rId18" Type="http://schemas.openxmlformats.org/officeDocument/2006/relationships/hyperlink" Target="http://mobileonline.garant.ru/document/redirect/12177989/1014000" TargetMode="External"/><Relationship Id="rId3" Type="http://schemas.openxmlformats.org/officeDocument/2006/relationships/hyperlink" Target="garantf1://74791586.0/" TargetMode="External"/><Relationship Id="rId21" Type="http://schemas.openxmlformats.org/officeDocument/2006/relationships/hyperlink" Target="http://docs.cntd.ru/document/902110121" TargetMode="External"/><Relationship Id="rId7" Type="http://schemas.openxmlformats.org/officeDocument/2006/relationships/hyperlink" Target="http://mobileonline.garant.ru/document/redirect/12153976/0" TargetMode="External"/><Relationship Id="rId12" Type="http://schemas.openxmlformats.org/officeDocument/2006/relationships/hyperlink" Target="http://mobileonline.garant.ru/document/redirect/4179059/5253" TargetMode="External"/><Relationship Id="rId17" Type="http://schemas.openxmlformats.org/officeDocument/2006/relationships/hyperlink" Target="http://mobileonline.garant.ru/document/redirect/4179059/9100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mobileonline.garant.ru/document/redirect/4179059/5256" TargetMode="External"/><Relationship Id="rId20" Type="http://schemas.openxmlformats.org/officeDocument/2006/relationships/hyperlink" Target="http://mobileonline.garant.ru/document/redirect/71473316/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bileonline.garant.ru/document/redirect/12138699/0" TargetMode="External"/><Relationship Id="rId11" Type="http://schemas.openxmlformats.org/officeDocument/2006/relationships/hyperlink" Target="http://mobileonline.garant.ru/document/redirect/4179059/5242" TargetMode="External"/><Relationship Id="rId5" Type="http://schemas.openxmlformats.org/officeDocument/2006/relationships/hyperlink" Target="http://mobileonline.garant.ru/document/redirect/4179146/0" TargetMode="External"/><Relationship Id="rId15" Type="http://schemas.openxmlformats.org/officeDocument/2006/relationships/hyperlink" Target="http://mobileonline.garant.ru/document/redirect/4179059/52553" TargetMode="External"/><Relationship Id="rId10" Type="http://schemas.openxmlformats.org/officeDocument/2006/relationships/hyperlink" Target="http://mobileonline.garant.ru/document/redirect/4179059/5223" TargetMode="External"/><Relationship Id="rId19" Type="http://schemas.openxmlformats.org/officeDocument/2006/relationships/hyperlink" Target="http://mobileonline.garant.ru/document/redirect/74753334/1103" TargetMode="External"/><Relationship Id="rId4" Type="http://schemas.openxmlformats.org/officeDocument/2006/relationships/hyperlink" Target="http://docs.cntd.ru/document/901802127" TargetMode="External"/><Relationship Id="rId9" Type="http://schemas.openxmlformats.org/officeDocument/2006/relationships/hyperlink" Target="http://mobileonline.garant.ru/document/redirect/12185772/0" TargetMode="External"/><Relationship Id="rId14" Type="http://schemas.openxmlformats.org/officeDocument/2006/relationships/hyperlink" Target="http://mobileonline.garant.ru/document/redirect/4179059/5255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cntd.ru/document/902268721" TargetMode="External"/><Relationship Id="rId3" Type="http://schemas.openxmlformats.org/officeDocument/2006/relationships/hyperlink" Target="garantf1://74791586.0/" TargetMode="External"/><Relationship Id="rId7" Type="http://schemas.openxmlformats.org/officeDocument/2006/relationships/hyperlink" Target="http://docs.cntd.ru/document/90221802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cs.cntd.ru/document/420361639" TargetMode="External"/><Relationship Id="rId5" Type="http://schemas.openxmlformats.org/officeDocument/2006/relationships/hyperlink" Target="http://mobileonline.garant.ru/document/redirect/4179146/0" TargetMode="External"/><Relationship Id="rId10" Type="http://schemas.openxmlformats.org/officeDocument/2006/relationships/hyperlink" Target="http://docs.cntd.ru/document/499022330" TargetMode="External"/><Relationship Id="rId4" Type="http://schemas.openxmlformats.org/officeDocument/2006/relationships/hyperlink" Target="http://docs.cntd.ru/document/902113767" TargetMode="External"/><Relationship Id="rId9" Type="http://schemas.openxmlformats.org/officeDocument/2006/relationships/hyperlink" Target="http://docs.cntd.ru/document/90226871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cntd.ru/document/499072774" TargetMode="External"/><Relationship Id="rId3" Type="http://schemas.openxmlformats.org/officeDocument/2006/relationships/hyperlink" Target="garantf1://74791586.0/" TargetMode="External"/><Relationship Id="rId7" Type="http://schemas.openxmlformats.org/officeDocument/2006/relationships/hyperlink" Target="http://docs.cntd.ru/document/49907121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cs.cntd.ru/document/499066528" TargetMode="External"/><Relationship Id="rId11" Type="http://schemas.openxmlformats.org/officeDocument/2006/relationships/hyperlink" Target="http://docs.cntd.ru/document/420292638" TargetMode="External"/><Relationship Id="rId5" Type="http://schemas.openxmlformats.org/officeDocument/2006/relationships/hyperlink" Target="http://docs.cntd.ru/document/902268718" TargetMode="External"/><Relationship Id="rId10" Type="http://schemas.openxmlformats.org/officeDocument/2006/relationships/hyperlink" Target="http://docs.cntd.ru/document/420253581" TargetMode="External"/><Relationship Id="rId4" Type="http://schemas.openxmlformats.org/officeDocument/2006/relationships/hyperlink" Target="http://docs.cntd.ru/document/499023522" TargetMode="External"/><Relationship Id="rId9" Type="http://schemas.openxmlformats.org/officeDocument/2006/relationships/hyperlink" Target="http://docs.cntd.ru/document/4202074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garantf1://74791586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body" sz="half" idx="4294967295"/>
          </p:nvPr>
        </p:nvSpPr>
        <p:spPr>
          <a:xfrm>
            <a:off x="323528" y="1412776"/>
            <a:ext cx="8498210" cy="5184576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spcBef>
                <a:spcPts val="450"/>
              </a:spcBef>
              <a:buFont typeface="Wingdings 2" pitchFamily="18" charset="2"/>
              <a:buNone/>
            </a:pPr>
            <a:endParaRPr lang="ru-RU" sz="38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ts val="450"/>
              </a:spcBef>
              <a:buFont typeface="Wingdings 2" pitchFamily="18" charset="2"/>
              <a:buNone/>
            </a:pPr>
            <a:r>
              <a:rPr lang="ru-RU" sz="3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Санитарно-эпидемиологические требования к </a:t>
            </a:r>
            <a:r>
              <a:rPr lang="ru-RU" sz="3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организации общественного питания населения</a:t>
            </a:r>
            <a:endParaRPr lang="ru-RU" sz="38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ts val="450"/>
              </a:spcBef>
              <a:buFont typeface="Wingdings 2" pitchFamily="18" charset="2"/>
              <a:buNone/>
            </a:pPr>
            <a:endParaRPr lang="ru-RU" altLang="ru-RU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ts val="450"/>
              </a:spcBef>
              <a:buFont typeface="Wingdings 2" pitchFamily="18" charset="2"/>
              <a:buNone/>
            </a:pPr>
            <a:endParaRPr lang="ru-RU" altLang="ru-RU" sz="38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Асфандиярова Вилена </a:t>
            </a:r>
            <a:r>
              <a:rPr lang="ru-RU" altLang="ru-RU" sz="3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Айратовна</a:t>
            </a:r>
            <a:endParaRPr lang="ru-RU" altLang="ru-RU" sz="3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Заместитель начальника отдела надзора по гигиене питания  Управления Роспотребнадзора 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по Республике Башкортостан</a:t>
            </a:r>
          </a:p>
        </p:txBody>
      </p:sp>
      <p:sp>
        <p:nvSpPr>
          <p:cNvPr id="18434" name="Прямоугольник 9"/>
          <p:cNvSpPr>
            <a:spLocks noChangeArrowheads="1"/>
          </p:cNvSpPr>
          <p:nvPr/>
        </p:nvSpPr>
        <p:spPr bwMode="auto">
          <a:xfrm>
            <a:off x="8715375" y="64881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6DB51098-19DE-47F9-A04D-522E167A8933}" type="slidenum">
              <a:rPr lang="ru-RU" altLang="ru-RU">
                <a:solidFill>
                  <a:schemeClr val="bg1"/>
                </a:solidFill>
                <a:latin typeface="Calibri" pitchFamily="34" charset="0"/>
              </a:rPr>
              <a:pPr/>
              <a:t>1</a:t>
            </a:fld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288" y="4292600"/>
            <a:ext cx="846455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436" name="Рисунок 5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188640"/>
            <a:ext cx="6534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Управление Федеральной службы по надзору </a:t>
            </a:r>
          </a:p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в сфере защиты прав потребителей и благополучия человека по Республике Башкортостан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312650"/>
            <a:ext cx="8712968" cy="5500726"/>
          </a:xfrm>
          <a:prstGeom prst="roundRect">
            <a:avLst/>
          </a:prstGeom>
          <a:solidFill>
            <a:srgbClr val="97FF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Для предотвращения размножения патогенных микроорганизмов </a:t>
            </a:r>
            <a:r>
              <a:rPr lang="ru-RU" sz="2000" b="1" dirty="0" smtClean="0">
                <a:solidFill>
                  <a:schemeClr val="tx2"/>
                </a:solidFill>
              </a:rPr>
              <a:t>не допускается:</a:t>
            </a:r>
          </a:p>
          <a:p>
            <a:pPr algn="just"/>
            <a:r>
              <a:rPr lang="ru-RU" sz="1400" dirty="0" smtClean="0"/>
              <a:t> 	</a:t>
            </a:r>
            <a:r>
              <a:rPr lang="ru-RU" sz="1400" dirty="0" smtClean="0">
                <a:solidFill>
                  <a:schemeClr val="tx1"/>
                </a:solidFill>
              </a:rPr>
              <a:t>п.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3.5.1. нахождение на раздаче более 3 часов с момента изготовления готовых блюд, требующих разогревания перед употреблением;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п. 3.5.2. размещение на раздаче для реализации холодных блюд, кондитерских изделий и напитков вне охлаждаемой витрины (холодильного оборудования) и реализация с нарушением установленных сроков годности и условий хранения, обеспечивающих качество и безопасность продукции;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п. 3.5.3. заправка соусами (за исключением растительных масел) салатной продукции, иных блюд, предназначенных для реализации вне организации общественного питания. Соусы к блюдам доставляются в индивидуальной потребительской упаковке;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п. 3.5.4. реализация на следующий день готовых блюд;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п.  3.5.6. замораживание нереализованных готовых блюд для последующей реализации в другие дни;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п. 3.5.7. привлечение к приготовлению,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порционированию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раздаче кулинарных изделий посторонних лиц, включая персонал, в должностные обязанности которого не входят указанные виды деятельности.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1"/>
            <a:ext cx="914400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260648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err="1" smtClean="0">
                <a:solidFill>
                  <a:srgbClr val="0070C0"/>
                </a:solidFill>
              </a:rPr>
              <a:t>СанПиН</a:t>
            </a:r>
            <a:r>
              <a:rPr lang="ru-RU" altLang="ru-RU" sz="2000" dirty="0" smtClean="0">
                <a:solidFill>
                  <a:srgbClr val="0070C0"/>
                </a:solidFill>
              </a:rPr>
              <a:t> 2.3/2.4.3590-20 «Санитарно-эпидемиологические требования к организации общественного питания населения»</a:t>
            </a:r>
            <a:r>
              <a:rPr lang="ru-RU" altLang="ru-RU" sz="20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2348880"/>
            <a:ext cx="2952328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Предприятие общественного питания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43372" y="1428736"/>
            <a:ext cx="2592288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водопровод</a:t>
            </a:r>
          </a:p>
          <a:p>
            <a:pPr algn="ctr"/>
            <a:endParaRPr lang="ru-RU" sz="24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1934" y="2786058"/>
            <a:ext cx="2664296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канализация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1934" y="4357694"/>
            <a:ext cx="2664296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вентиляция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428992" y="2071678"/>
            <a:ext cx="43090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91880" y="321297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19872" y="4077072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99592" y="573325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3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357422" y="214290"/>
            <a:ext cx="63579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Оснащение организаций общественного питания</a:t>
            </a:r>
            <a:endParaRPr lang="ru-R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rgazeta.by/ru/files/news/image/1024/0/1503643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5033882" cy="335756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1643050"/>
            <a:ext cx="4929190" cy="1643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Оборудование и моечные ванны оборудуются локальными вытяжными системами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85728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Оснащение предприятий общественного питания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https://xn--80acmjdupkd1am0e.xn--p1ai/upload/resize_cache/iblock/d6f/1920_1080_2b9cc639cd94c17133f717191709a6d10/d6f11a6d4189de80018d55219733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428868"/>
            <a:ext cx="3143271" cy="2500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88640"/>
            <a:ext cx="6678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 err="1" smtClean="0">
                <a:solidFill>
                  <a:srgbClr val="0070C0"/>
                </a:solidFill>
              </a:rPr>
              <a:t>СанПиН</a:t>
            </a:r>
            <a:r>
              <a:rPr lang="ru-RU" altLang="ru-RU" sz="2200" dirty="0" smtClean="0">
                <a:solidFill>
                  <a:srgbClr val="0070C0"/>
                </a:solidFill>
              </a:rPr>
              <a:t> 2.3/2.4.3590-20 «Санитарно-эпидемиологические требования к организации общественного питания населения»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32856"/>
            <a:ext cx="8568952" cy="42473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п. 3.1.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Перевозка (транспортирование),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том числе при доставке потребителям, и хранение продовольственного (пищевого) сырья и пищевой продукции должны осуществляться в соответствии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 требованиями соответствующих технических регламентов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п.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.2. Столовая и кухонная посуда и инвентарь одноразового использования должны применяться в соответствии с маркировкой по их применению.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Повторное использование одноразовой посуды и инвентаря запрещается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	п.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.4. Работники производственных помещений предприятий общественного питания обязаны:  оставлять в индивидуальных шкафах одежду второго и третьего слоя, обувь, головной убор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использовать одноразовые перчатки при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порционировании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блюд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приготовлении холодных закусок, салатов, подлежащие замене на новые при нарушении их целостности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п. 3.5. Для предотвращения размножения патогенных микроорганизмов не допускается: нахождение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 раздаче более 3 часов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 момента изготовления готовых блюд, требующих разогревания перед употреблением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1400" dirty="0" smtClean="0"/>
              <a:t>	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п. 3.7. В целях исключения контактного микробиологического и паразитарного загрязнения пищевой продукции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для посетителей и работников предприятий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общественного питания должны быть оборудованы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отдельные туалеты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 раковинами для мытья рук.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 Для предприятий общественного питания, имеющих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менее 25 посадочных мест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допускается наличие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одного туалета для посетителей и персонала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 входом, изолированным от производственных и складских помещений.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40768"/>
            <a:ext cx="856895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Раздел </a:t>
            </a:r>
            <a:r>
              <a:rPr lang="en-US" b="1" dirty="0" smtClean="0"/>
              <a:t>III  </a:t>
            </a:r>
            <a:r>
              <a:rPr lang="ru-RU" b="1" dirty="0" smtClean="0"/>
              <a:t>направленные на предотвращение вредного воздействия биологических факторов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88640"/>
            <a:ext cx="6678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 err="1" smtClean="0">
                <a:solidFill>
                  <a:srgbClr val="0070C0"/>
                </a:solidFill>
              </a:rPr>
              <a:t>СанПиН</a:t>
            </a:r>
            <a:r>
              <a:rPr lang="ru-RU" altLang="ru-RU" sz="2200" dirty="0" smtClean="0">
                <a:solidFill>
                  <a:srgbClr val="0070C0"/>
                </a:solidFill>
              </a:rPr>
              <a:t> 2.3/2.4.3590-20 «Санитарно-эпидемиологические требования к организации общественного питания населения»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32857"/>
            <a:ext cx="8208912" cy="27392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п. 3.10. Столовые приборы, столовая посуда, чайная посуда, подносы перед раздачей должны быть вымыты и высушены. В конце рабочего дня должна проводиться мойка всей посуды, столовых приборов, подносов в посудомоечных машинах с использованием режимов обработки, обеспечивающих дезинфекцию посуды и столовых приборов, и максимальных температурных режимов.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 	При отсутствии посудомоечной машины мытье посуды должно осуществляться ручным способом с обработкой всей посуды и столовых приборов дезинфицирующими средствами в соответствии с инструкциями по их применению.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68"/>
            <a:ext cx="820891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Раздел </a:t>
            </a:r>
            <a:r>
              <a:rPr lang="en-US" b="1" dirty="0" smtClean="0"/>
              <a:t>III  </a:t>
            </a:r>
            <a:r>
              <a:rPr lang="ru-RU" b="1" dirty="0" smtClean="0"/>
              <a:t>направленные на предотвращение вредного воздействия биологических факторов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1643050"/>
            <a:ext cx="4643438" cy="47863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Допускается наносить на разделочный инвентарь цветовую маркировку вместе с буквенной маркировкой в соответствии с обрабатываемым на них продуктом.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3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57422" y="357166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Маркировка разделочного инвентаря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s://rusknife.com/uploads/monthly_11_2012/post-2033-0-58114600-1353434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3703243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1"/>
            <a:ext cx="914400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57422" y="285728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Требования к персоналу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928670"/>
            <a:ext cx="9144000" cy="57150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оставлять верхнюю одежду, обувь, головной убор, личные вещи в гардеробной;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перед началом работы тщательно мыть руки с мылом, надевать чистую санитарную одежду, подбирать волосы под колпак или косынку или надевать специальную сеточку для волос;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работать в чистой санитарной одежде, менять ее по мере загрязнения;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при посещении туалета снимать санитарную одежду в специально отведенном месте, после посещения туалета тщательно мыть руки с мылом;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при появлении признаков простудного заболевания или кишечной дисфункции, а также нагноений, порезов, ожогов сообщать администрации и обращаться в медицинское учреждение для лечения;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сообщать обо всех случаях заболеваний кишечными инфекциями в семье работника;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при изготовлении блюд, кулинарных изделий и кондитерских изделий снимать ювелирные украшения, часы и другие бьющиеся предметы, коротко стричь ногти и не покрывать их лаком, не застегивать спецодежду булавками;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не курить и не принимать пищу на рабочем месте (прием пищи и курение разрешаются в специально отведенном помещении или месте).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88640"/>
            <a:ext cx="6678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 err="1" smtClean="0">
                <a:solidFill>
                  <a:srgbClr val="0070C0"/>
                </a:solidFill>
              </a:rPr>
              <a:t>СанПиН</a:t>
            </a:r>
            <a:r>
              <a:rPr lang="ru-RU" altLang="ru-RU" sz="2200" dirty="0" smtClean="0">
                <a:solidFill>
                  <a:srgbClr val="0070C0"/>
                </a:solidFill>
              </a:rPr>
              <a:t> 2.3/2.4.3590-20 «Санитарно-эпидемиологические требования к организации общественного питания населения»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132856"/>
            <a:ext cx="8136904" cy="43088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.1. При использовании пищевых добавок должен проводиться контроль их дозирования в соответствии с рецептурами и установленными нормами, соблюдения требований к их хранению.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Информация о наличии пищевых добавок должна доводиться до сведений потребителей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п. 4.2. При использовании ингредиентов, обладающих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аллергенными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свойствами, необходимо доводить до потребителя сведения об их наличии в готовой продукции в соответствии с законодательством Российской Федерации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п. 4.4. С целью исключения опасности загрязнения пищевой продукции токсичными химическими веществами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не допускается хранение и изготовление продукции во время проведения мероприятий по дератизации и дезинсекции в производственных помещениях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предприятия общественного питания. Запрещается проведение дератизации и дезинсекции распыляемыми и рассыпаемыми токсичными химическими веществами в присутствии посетителей и персонала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	п. 4.7 Использование ртутных термометров при организации общественного питания не допускается.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68"/>
            <a:ext cx="82089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Раздел </a:t>
            </a:r>
            <a:r>
              <a:rPr lang="en-US" b="1" dirty="0" smtClean="0"/>
              <a:t>IV  </a:t>
            </a:r>
            <a:r>
              <a:rPr lang="ru-RU" b="1" dirty="0" smtClean="0"/>
              <a:t>направленные на предотвращение вредного воздействия химических факторов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88640"/>
            <a:ext cx="6678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 err="1" smtClean="0">
                <a:solidFill>
                  <a:srgbClr val="0070C0"/>
                </a:solidFill>
              </a:rPr>
              <a:t>СанПиН</a:t>
            </a:r>
            <a:r>
              <a:rPr lang="ru-RU" altLang="ru-RU" sz="2200" dirty="0" smtClean="0">
                <a:solidFill>
                  <a:srgbClr val="0070C0"/>
                </a:solidFill>
              </a:rPr>
              <a:t> 2.3/2.4.3590-20 «Санитарно-эпидемиологические требования к организации общественного питания населения»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92896"/>
            <a:ext cx="8064896" cy="23391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п.  5.1. С целью минимизации риска теплового воздействия для контроля температуры блюд на линии раздачи потребителю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должны использоваться термометры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	п.  5.2.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Температура горячих жидких блюд и иных горячих блюд, холодных супов, напитков, реализуемых потребителю через раздачу, должна соответствовать технологическим документам.</a:t>
            </a:r>
          </a:p>
          <a:p>
            <a:pPr algn="just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68"/>
            <a:ext cx="820891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Раздел </a:t>
            </a:r>
            <a:r>
              <a:rPr lang="en-US" b="1" dirty="0" smtClean="0"/>
              <a:t>V  </a:t>
            </a:r>
            <a:r>
              <a:rPr lang="ru-RU" b="1" dirty="0" smtClean="0"/>
              <a:t>направленные на предотвращение вредного воздействия физических факторов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88640"/>
            <a:ext cx="6678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 err="1" smtClean="0">
                <a:solidFill>
                  <a:srgbClr val="0070C0"/>
                </a:solidFill>
              </a:rPr>
              <a:t>СанПиН</a:t>
            </a:r>
            <a:r>
              <a:rPr lang="ru-RU" altLang="ru-RU" sz="2200" dirty="0" smtClean="0">
                <a:solidFill>
                  <a:srgbClr val="0070C0"/>
                </a:solidFill>
              </a:rPr>
              <a:t> 2.3/2.4.3590-20 «Санитарно-эпидемиологические требования к организации общественного питания населения»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92896"/>
            <a:ext cx="8064896" cy="40318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п. 6.1.1.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Количество комплектуемых столовой посуды и столовых приборов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должно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соответствовать количеству порций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однократного применения, необходимо обеспечить запас фужеров, стаканов и чашек.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п. 6.1.2. Предприятия общественного питания должны разрабатывать, документально оформлять и соблюдать внутренний порядок по организации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кейтеринга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обеспечивающий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прослеживаемость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процесса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оказания услуг и разграничение ответственности за нарушение санитарно-эпидемиологических требований на этапах изготовления, перевозки, хранения и реализации пищевой продукции.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 	п. 6.1.3. Вскрытие потребительских упаковок с пищевой продукцией, напитками, блюдами, а также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порционирование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блюд, подготовка кулинарных изделий к раздаче должно производиться в отдельном выделенном помещении и (или) выделенной зоне, расположенных непосредственно в месте проведения мероприятия.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п. 6.1.4. Комплектование контейнеров и тележек пищевой продукцией должно начинаться не ранее чем за 3 часа до начала мероприятия в зависимости от условий хранения и сроков годности такой продукции, определенной производителем.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 	п. 6.1.5. Доставка пищевой продукции предприятиями общественного питания для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кейтерингового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обслуживания должна производиться в изотермических емкостях с прикрепленным или наклеенным маркировочным ярлыком.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68"/>
            <a:ext cx="8208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Раздел VI. Особенности организации питания при проведении </a:t>
            </a:r>
            <a:r>
              <a:rPr lang="ru-RU" b="1" dirty="0" err="1" smtClean="0"/>
              <a:t>кейтерингового</a:t>
            </a:r>
            <a:r>
              <a:rPr lang="ru-RU" b="1" dirty="0" smtClean="0"/>
              <a:t> обслуживания по организации общественного питания (</a:t>
            </a:r>
            <a:r>
              <a:rPr lang="ru-RU" b="1" dirty="0" err="1" smtClean="0"/>
              <a:t>кейтеринг</a:t>
            </a:r>
            <a:r>
              <a:rPr lang="ru-RU" b="1" dirty="0" smtClean="0"/>
              <a:t>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16633"/>
            <a:ext cx="6534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hlinkClick r:id="rId3"/>
              </a:rPr>
              <a:t>Постановление Главного государственного санитарного врача РФ от 27 октября 2020 г. № 32 «Об утверждении санитарно-эпидемиологических правил и норм </a:t>
            </a:r>
            <a:r>
              <a:rPr lang="ru-RU" b="1" u="sng" dirty="0" err="1" smtClean="0">
                <a:hlinkClick r:id="rId3"/>
              </a:rPr>
              <a:t>СанПиН</a:t>
            </a:r>
            <a:r>
              <a:rPr lang="ru-RU" b="1" u="sng" dirty="0" smtClean="0">
                <a:hlinkClick r:id="rId3"/>
              </a:rPr>
              <a:t> 2.3/2.4.3590-20 «Санитарно-эпидемиологические требования к организации общественного питания населения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04864"/>
            <a:ext cx="8496944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indent="457200" algn="just"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FF0000"/>
                </a:solidFill>
              </a:rPr>
              <a:t> </a:t>
            </a:r>
            <a:r>
              <a:rPr lang="ru-RU" altLang="ru-RU" sz="2000" dirty="0" err="1" smtClean="0">
                <a:solidFill>
                  <a:srgbClr val="FF0000"/>
                </a:solidFill>
              </a:rPr>
              <a:t>СанПиН</a:t>
            </a:r>
            <a:r>
              <a:rPr lang="ru-RU" altLang="ru-RU" sz="2000" dirty="0" smtClean="0">
                <a:solidFill>
                  <a:srgbClr val="FF0000"/>
                </a:solidFill>
              </a:rPr>
              <a:t> 2.3/2.4.3590-20 «Санитарно-эпидемиологические требования к организации общественного питания населения» зарегистрирован Минюстом России 11.11.2020 (регистрационный № 60833) и вступит в силу с 1 января 2021 года. Документ </a:t>
            </a:r>
            <a:r>
              <a:rPr lang="ru-RU" altLang="ru-RU" sz="2000" dirty="0" smtClean="0">
                <a:solidFill>
                  <a:srgbClr val="FF0000"/>
                </a:solidFill>
                <a:hlinkClick r:id="rId4"/>
              </a:rPr>
              <a:t>опубликован</a:t>
            </a:r>
            <a:r>
              <a:rPr lang="ru-RU" altLang="ru-RU" sz="2000" dirty="0" smtClean="0">
                <a:solidFill>
                  <a:srgbClr val="FF0000"/>
                </a:solidFill>
              </a:rPr>
              <a:t> на официальном </a:t>
            </a:r>
            <a:r>
              <a:rPr lang="ru-RU" altLang="ru-RU" sz="2000" dirty="0" err="1" smtClean="0">
                <a:solidFill>
                  <a:srgbClr val="FF0000"/>
                </a:solidFill>
              </a:rPr>
              <a:t>интернет-портале</a:t>
            </a:r>
            <a:r>
              <a:rPr lang="ru-RU" altLang="ru-RU" sz="2000" dirty="0" smtClean="0">
                <a:solidFill>
                  <a:srgbClr val="FF0000"/>
                </a:solidFill>
              </a:rPr>
              <a:t> правовой информации 12.11.2020, номер опубликования 0001202011120001.</a:t>
            </a:r>
          </a:p>
          <a:p>
            <a:pPr marL="457200" indent="-457200" algn="just">
              <a:buFont typeface="Wingdings" pitchFamily="2" charset="2"/>
              <a:buAutoNum type="arabicPeriod"/>
            </a:pPr>
            <a:endParaRPr lang="ru-RU" altLang="ru-RU" sz="2000" dirty="0" smtClean="0">
              <a:solidFill>
                <a:srgbClr val="FF0000"/>
              </a:solidFill>
            </a:endParaRP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FF0000"/>
                </a:solidFill>
              </a:rPr>
              <a:t> Срок действия санитарно-эпидемиологических правил и норм </a:t>
            </a:r>
            <a:r>
              <a:rPr lang="ru-RU" altLang="ru-RU" sz="2000" dirty="0" err="1" smtClean="0">
                <a:solidFill>
                  <a:srgbClr val="FF0000"/>
                </a:solidFill>
                <a:hlinkClick r:id="rId5" action="ppaction://hlinkfile"/>
              </a:rPr>
              <a:t>СанПиН</a:t>
            </a:r>
            <a:r>
              <a:rPr lang="ru-RU" altLang="ru-RU" sz="2000" dirty="0" smtClean="0">
                <a:solidFill>
                  <a:srgbClr val="FF0000"/>
                </a:solidFill>
                <a:hlinkClick r:id="rId5" action="ppaction://hlinkfile"/>
              </a:rPr>
              <a:t> 2.3/2.4.3590-20</a:t>
            </a:r>
            <a:r>
              <a:rPr lang="ru-RU" altLang="ru-RU" sz="2000" dirty="0" smtClean="0">
                <a:solidFill>
                  <a:srgbClr val="FF0000"/>
                </a:solidFill>
              </a:rPr>
              <a:t> «Санитарно-эпидемиологические требования к организации общественного питания населения» с 1 января 2021 г. до 1 января 2027 г.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88640"/>
            <a:ext cx="6678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 err="1" smtClean="0">
                <a:solidFill>
                  <a:srgbClr val="0070C0"/>
                </a:solidFill>
              </a:rPr>
              <a:t>СанПиН</a:t>
            </a:r>
            <a:r>
              <a:rPr lang="ru-RU" altLang="ru-RU" sz="2200" dirty="0" smtClean="0">
                <a:solidFill>
                  <a:srgbClr val="0070C0"/>
                </a:solidFill>
              </a:rPr>
              <a:t> 2.3/2.4.3590-20 «Санитарно-эпидемиологические требования к организации общественного питания населения»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92896"/>
            <a:ext cx="8064896" cy="40318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п. 7.1.2. При организации питания пациентов медицинских организаций должны учитываться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принципы лечебного питания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Рацион питания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должен быть разнообразным и соответствовать лечебным показаниям по химическому составу, пищевой ценности, набору пищевой продукции, режиму питания, сбалансированности рациона питания по всем незаменимым и заменимым пищевым факторам, включая белки и аминокислоты, жиры и жирные кислоты, углеводы, витамины, минеральные веществ.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	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п. 7.1.4. В целях контроля за качеством и безопасностью приготовленной пищевой продукции на пищеблоках медицинской организации должна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отбираться суточная проба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от каждой партии приготовленной пищевой продукции.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п. 7.1.6. В местах приема передач и в отделениях медицинской организации должны быть вывешены списки разрешенной для передачи пищевой продукции.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п. 7.1.7. Дежурная медицинская сестра отделения медицинской организации должна ежедневно проверять соблюдение правил и сроков годности (хранения) пищевой продукции, хранящихся в холодильниках отделения. О правилах хранения личной пищевой продукции пациент медицинской организации должен быть проинформирован при поступлении в отделение медицинской организации.</a:t>
            </a:r>
          </a:p>
          <a:p>
            <a:pPr algn="just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68"/>
            <a:ext cx="8208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Раздел V</a:t>
            </a:r>
            <a:r>
              <a:rPr lang="en-US" b="1" dirty="0" smtClean="0"/>
              <a:t>I</a:t>
            </a:r>
            <a:r>
              <a:rPr lang="ru-RU" b="1" dirty="0" smtClean="0"/>
              <a:t>I. Особые требования к организации питания отдельных категорий взрослого населения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88640"/>
            <a:ext cx="6678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 err="1" smtClean="0">
                <a:solidFill>
                  <a:srgbClr val="0070C0"/>
                </a:solidFill>
              </a:rPr>
              <a:t>СанПиН</a:t>
            </a:r>
            <a:r>
              <a:rPr lang="ru-RU" altLang="ru-RU" sz="2200" dirty="0" smtClean="0">
                <a:solidFill>
                  <a:srgbClr val="0070C0"/>
                </a:solidFill>
              </a:rPr>
              <a:t> 2.3/2.4.3590-20 «Санитарно-эпидемиологические требования к организации общественного питания населения»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92896"/>
            <a:ext cx="8064896" cy="38164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п. 7.1.2. 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перевозки готовой пищевой продукции в буфетные отделения медицинской организации должны использоваться термосы или плотно закрывающаяся посуда. При организации индивидуально-порционной системы питания пациентов и персонала ("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таблет-питание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"), при которой на раздаточной линии пищеблока для каждого пациента (сотрудника) комплектуется индивидуальный поднос с крышкой с набором порционных блюд, доставка питания в отделения должна осуществляться в специальных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термоконтейнерах-тележках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Использованная посуда должна помещаться в отдельные отсеки этих же тележек и доставляться на пищеблок.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	п.  7.1.11. В организациях стационарного социального обслуживания должно быть организовано питание проживающих лиц пожилого возраста, лиц с ограниченными возможностями здоровья и инвалидов не менее 3-х раз в день, в том числе диетическое (лечебное) питание по медицинским показаниям.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	п. 7.1.12. В случае использования готовых блюд из предприятий общественного питания в организации стационарного социального обслуживания выделяется помещение для приема готовой пищевой продукции и отбора суточных проб. </a:t>
            </a:r>
          </a:p>
          <a:p>
            <a:pPr algn="just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68"/>
            <a:ext cx="8208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Раздел V</a:t>
            </a:r>
            <a:r>
              <a:rPr lang="en-US" b="1" dirty="0" smtClean="0"/>
              <a:t>I</a:t>
            </a:r>
            <a:r>
              <a:rPr lang="ru-RU" b="1" dirty="0" smtClean="0"/>
              <a:t>I. Особые требования к организации питания отдельных категорий взрослого населения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1"/>
            <a:ext cx="9144000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785786" y="1142984"/>
            <a:ext cx="7643866" cy="33575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Суточную пробу от приготовленного блюда отбирают стерильными (или прокипяченными) ложками в промаркированную стерильную (или прокипяченную) стеклянную посуду с плотно закрывающимися стеклянными или металлическими крышками.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4643446"/>
            <a:ext cx="7358114" cy="20002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Отобранные суточные пробы сохраняют не менее 48 часов в специальном холодильнике или в специально отведенном месте холодильника при температуре +2 - +6°С.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26064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Суточная проба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1"/>
          <p:cNvSpPr txBox="1">
            <a:spLocks noChangeArrowheads="1"/>
          </p:cNvSpPr>
          <p:nvPr/>
        </p:nvSpPr>
        <p:spPr bwMode="auto">
          <a:xfrm>
            <a:off x="5076825" y="2535238"/>
            <a:ext cx="3671888" cy="154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1994" tIns="35996" rIns="71994" bIns="35996" anchor="ctr">
            <a:spAutoFit/>
          </a:bodyPr>
          <a:lstStyle/>
          <a:p>
            <a:pPr algn="ctr" eaLnBrk="0" hangingPunct="0"/>
            <a:r>
              <a:rPr lang="ru-RU" sz="3200" b="1">
                <a:solidFill>
                  <a:schemeClr val="tx2"/>
                </a:solidFill>
              </a:rPr>
              <a:t>БЛАГОДАРЮ  </a:t>
            </a:r>
          </a:p>
          <a:p>
            <a:pPr algn="ctr" eaLnBrk="0" hangingPunct="0"/>
            <a:r>
              <a:rPr lang="ru-RU" sz="3200" b="1">
                <a:solidFill>
                  <a:schemeClr val="tx2"/>
                </a:solidFill>
              </a:rPr>
              <a:t>ЗА  </a:t>
            </a:r>
          </a:p>
          <a:p>
            <a:pPr algn="ctr" eaLnBrk="0" hangingPunct="0"/>
            <a:r>
              <a:rPr lang="ru-RU" sz="3200" b="1">
                <a:solidFill>
                  <a:schemeClr val="tx2"/>
                </a:solidFill>
              </a:rPr>
              <a:t>ВНИМАНИЕ!</a:t>
            </a:r>
          </a:p>
        </p:txBody>
      </p:sp>
      <p:pic>
        <p:nvPicPr>
          <p:cNvPr id="22531" name="Picture 7" descr="DSCN882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434498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back2.jpg"/>
          <p:cNvPicPr>
            <a:picLocks noChangeAspect="1"/>
          </p:cNvPicPr>
          <p:nvPr/>
        </p:nvPicPr>
        <p:blipFill>
          <a:blip r:embed="rId3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55776" y="188640"/>
            <a:ext cx="61206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 err="1" smtClean="0">
                <a:hlinkClick r:id="rId3"/>
              </a:rPr>
              <a:t>СанПиН</a:t>
            </a:r>
            <a:r>
              <a:rPr lang="ru-RU" sz="2200" b="1" u="sng" dirty="0" smtClean="0">
                <a:hlinkClick r:id="rId3"/>
              </a:rPr>
              <a:t> 2.3/2.4.3590-20 «Санитарно-эпидемиологические требования к организации общественного питания населения</a:t>
            </a:r>
            <a:r>
              <a:rPr lang="ru-RU" sz="2200" b="1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28800"/>
            <a:ext cx="8568952" cy="48936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indent="-369888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при организации питания в предприятиях общественного питания</a:t>
            </a:r>
          </a:p>
          <a:p>
            <a:pPr lvl="1" indent="-369888">
              <a:buFont typeface="Arial" pitchFamily="34" charset="0"/>
              <a:buChar char="•"/>
            </a:pPr>
            <a:r>
              <a:rPr lang="ru-RU" sz="2400" dirty="0" smtClean="0"/>
              <a:t> при проведении </a:t>
            </a:r>
            <a:r>
              <a:rPr lang="ru-RU" sz="2400" dirty="0" err="1" smtClean="0"/>
              <a:t>кейтерингового</a:t>
            </a:r>
            <a:r>
              <a:rPr lang="ru-RU" sz="2400" dirty="0" smtClean="0"/>
              <a:t> обслуживания по организации общественного питания (</a:t>
            </a:r>
            <a:r>
              <a:rPr lang="ru-RU" sz="2400" dirty="0" err="1" smtClean="0"/>
              <a:t>кейтеринг</a:t>
            </a:r>
            <a:r>
              <a:rPr lang="ru-RU" sz="2400" dirty="0" smtClean="0"/>
              <a:t>)</a:t>
            </a:r>
          </a:p>
          <a:p>
            <a:pPr lvl="1" indent="-369888">
              <a:buFont typeface="Arial" pitchFamily="34" charset="0"/>
              <a:buChar char="•"/>
            </a:pPr>
            <a:r>
              <a:rPr lang="ru-RU" sz="2400" dirty="0" smtClean="0"/>
              <a:t>к организации бортового питания авиапассажиров и членов экипажей воздушных судов</a:t>
            </a:r>
          </a:p>
          <a:p>
            <a:pPr lvl="1" indent="-369888">
              <a:buFont typeface="Arial" pitchFamily="34" charset="0"/>
              <a:buChar char="•"/>
            </a:pPr>
            <a:r>
              <a:rPr lang="ru-RU" sz="2400" dirty="0" smtClean="0"/>
              <a:t>при организации питания пациентов в медицинских организациях и организациях социального обслуживания, осуществляющих обслуживание в стационарных условиях</a:t>
            </a:r>
          </a:p>
          <a:p>
            <a:pPr lvl="1" indent="-369888">
              <a:buFont typeface="Arial" pitchFamily="34" charset="0"/>
              <a:buChar char="•"/>
            </a:pPr>
            <a:r>
              <a:rPr lang="ru-RU" sz="2400" dirty="0" smtClean="0"/>
              <a:t>при организации общественного питания детей в организациях, осуществляющих образовательную деятельность</a:t>
            </a:r>
          </a:p>
          <a:p>
            <a:pPr lvl="1" indent="-369888">
              <a:buFont typeface="Arial" pitchFamily="34" charset="0"/>
              <a:buChar char="•"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16633"/>
            <a:ext cx="6534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hlinkClick r:id="rId3"/>
              </a:rPr>
              <a:t>Признать утратившими силу с 1 января 2021 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640960" cy="523220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0" lvl="1" indent="457200" algn="just"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u="sng" dirty="0" smtClean="0">
                <a:hlinkClick r:id="rId3"/>
              </a:rPr>
              <a:t>П</a:t>
            </a:r>
            <a:r>
              <a:rPr lang="ru-RU" sz="1400" b="1" u="sng" dirty="0" smtClean="0">
                <a:hlinkClick r:id="rId4"/>
              </a:rPr>
              <a:t>остановление Главного государственного санитарного врача Российской Федерации от 08.11.2001 №31 «О введении в действие санитарных правил</a:t>
            </a:r>
            <a:r>
              <a:rPr lang="ru-RU" sz="1400" b="1" u="sng" dirty="0" smtClean="0">
                <a:hlinkClick r:id="rId5"/>
              </a:rPr>
              <a:t>» (зарегистрировано Минюстом России 07.12.2001, регистрационный № 3077)</a:t>
            </a:r>
            <a:endParaRPr lang="ru-RU" altLang="ru-RU" sz="1400" b="1" u="sng" dirty="0" smtClean="0">
              <a:hlinkClick r:id="rId5"/>
            </a:endParaRP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sz="1400" b="1" u="sng" dirty="0" smtClean="0">
                <a:hlinkClick r:id="rId5"/>
              </a:rPr>
              <a:t>Постановление</a:t>
            </a:r>
            <a:r>
              <a:rPr lang="ru-RU" sz="1400" b="1" u="sng" dirty="0" smtClean="0">
                <a:hlinkClick r:id="rId3"/>
              </a:rPr>
              <a:t> Главного государственного санитарного врача Российской Федерации от 03.04.2003 №28 «О введении в действие санитарно-эпидемиологических правил и нормативов СП 2.3.6.1254-03»</a:t>
            </a: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sz="1400" b="1" u="sng" dirty="0" smtClean="0">
                <a:hlinkClick r:id="rId6"/>
              </a:rPr>
              <a:t>постановление</a:t>
            </a:r>
            <a:r>
              <a:rPr lang="ru-RU" sz="1400" b="1" u="sng" dirty="0" smtClean="0">
                <a:hlinkClick r:id="rId5"/>
              </a:rPr>
              <a:t> Главного государственного санитарного врача Российской Федерации от 19.01.2005 №3 «О введении в действие </a:t>
            </a:r>
            <a:r>
              <a:rPr lang="ru-RU" sz="1400" b="1" u="sng" dirty="0" err="1" smtClean="0">
                <a:hlinkClick r:id="rId5"/>
              </a:rPr>
              <a:t>СанПиН</a:t>
            </a:r>
            <a:r>
              <a:rPr lang="ru-RU" sz="1400" b="1" u="sng" dirty="0" smtClean="0">
                <a:hlinkClick r:id="rId5"/>
              </a:rPr>
              <a:t> 2.3.2.1940-05</a:t>
            </a:r>
            <a:r>
              <a:rPr lang="ru-RU" sz="1400" b="1" u="sng" dirty="0" smtClean="0">
                <a:hlinkClick r:id="rId3"/>
              </a:rPr>
              <a:t>»</a:t>
            </a: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sz="1400" b="1" u="sng" dirty="0" smtClean="0">
                <a:hlinkClick r:id="rId7"/>
              </a:rPr>
              <a:t>Постановление</a:t>
            </a:r>
            <a:r>
              <a:rPr lang="ru-RU" sz="1400" b="1" u="sng" dirty="0" smtClean="0">
                <a:hlinkClick r:id="rId5"/>
              </a:rPr>
              <a:t> Главного государственного санитарного врача Российской Федерации от 03.05.2007 №25 «Об утверждении СП 2.3.6.2202-07»</a:t>
            </a: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sz="1400" b="1" u="sng" dirty="0" smtClean="0">
                <a:hlinkClick r:id="rId8"/>
              </a:rPr>
              <a:t>Постановление</a:t>
            </a:r>
            <a:r>
              <a:rPr lang="ru-RU" sz="1400" b="1" u="sng" dirty="0" smtClean="0">
                <a:hlinkClick r:id="rId5"/>
              </a:rPr>
              <a:t> Главного государственного санитарного врача Российской Федерации от 29.12.2010 № 187 «Об утверждении СП 2.3.6.2820-10 «Дополнения N 3 к СП 2.3.6.1079-01»</a:t>
            </a: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sz="1400" b="1" u="sng" dirty="0" smtClean="0">
                <a:hlinkClick r:id="rId9"/>
              </a:rPr>
              <a:t>Постановление</a:t>
            </a:r>
            <a:r>
              <a:rPr lang="ru-RU" sz="1400" b="1" u="sng" dirty="0" smtClean="0">
                <a:hlinkClick r:id="rId5"/>
              </a:rPr>
              <a:t> Главного государственного санитарного врача Российской Федерации от 31.03.2011 № 29 «Об утверждении СП 2.3.6.2867-11 «Изменения и дополнения N 4 к СП 2.3.6.1079-01»</a:t>
            </a:r>
            <a:endParaRPr lang="ru-RU" sz="1400" b="1" u="sng" dirty="0" smtClean="0">
              <a:hlinkClick r:id="rId3"/>
            </a:endParaRP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sz="1400" b="1" u="sng" dirty="0" smtClean="0">
                <a:hlinkClick r:id="rId10"/>
              </a:rPr>
              <a:t>Пункты 5.2.23</a:t>
            </a:r>
            <a:r>
              <a:rPr lang="ru-RU" sz="1400" b="1" u="sng" dirty="0" smtClean="0">
                <a:hlinkClick r:id="rId5"/>
              </a:rPr>
              <a:t>, </a:t>
            </a:r>
            <a:r>
              <a:rPr lang="ru-RU" sz="1400" b="1" u="sng" dirty="0" smtClean="0">
                <a:hlinkClick r:id="rId11"/>
              </a:rPr>
              <a:t>5.2.42</a:t>
            </a:r>
            <a:r>
              <a:rPr lang="ru-RU" sz="1400" b="1" u="sng" dirty="0" smtClean="0">
                <a:hlinkClick r:id="rId5"/>
              </a:rPr>
              <a:t>, </a:t>
            </a:r>
            <a:r>
              <a:rPr lang="ru-RU" sz="1400" b="1" u="sng" dirty="0" smtClean="0">
                <a:hlinkClick r:id="rId12"/>
              </a:rPr>
              <a:t>5.2.53</a:t>
            </a:r>
            <a:r>
              <a:rPr lang="ru-RU" sz="1400" b="1" u="sng" dirty="0" smtClean="0">
                <a:hlinkClick r:id="rId5"/>
              </a:rPr>
              <a:t>, </a:t>
            </a:r>
            <a:r>
              <a:rPr lang="ru-RU" sz="1400" b="1" u="sng" dirty="0" smtClean="0">
                <a:hlinkClick r:id="rId13"/>
              </a:rPr>
              <a:t>5.2.54</a:t>
            </a:r>
            <a:r>
              <a:rPr lang="ru-RU" sz="1400" b="1" u="sng" dirty="0" smtClean="0">
                <a:hlinkClick r:id="rId5"/>
              </a:rPr>
              <a:t>, </a:t>
            </a:r>
            <a:r>
              <a:rPr lang="ru-RU" sz="1400" b="1" u="sng" dirty="0" smtClean="0">
                <a:hlinkClick r:id="rId14"/>
              </a:rPr>
              <a:t>второй</a:t>
            </a:r>
            <a:r>
              <a:rPr lang="ru-RU" sz="1400" b="1" u="sng" dirty="0" smtClean="0">
                <a:hlinkClick r:id="rId5"/>
              </a:rPr>
              <a:t> и </a:t>
            </a:r>
            <a:r>
              <a:rPr lang="ru-RU" sz="1400" b="1" u="sng" dirty="0" smtClean="0">
                <a:hlinkClick r:id="rId15"/>
              </a:rPr>
              <a:t>третий абзац пункта 5.2.55</a:t>
            </a:r>
            <a:r>
              <a:rPr lang="ru-RU" sz="1400" b="1" u="sng" dirty="0" smtClean="0">
                <a:hlinkClick r:id="rId5"/>
              </a:rPr>
              <a:t>, </a:t>
            </a:r>
            <a:r>
              <a:rPr lang="ru-RU" sz="1400" b="1" u="sng" dirty="0" smtClean="0">
                <a:hlinkClick r:id="rId16"/>
              </a:rPr>
              <a:t>пункты 5.2.56 - 5.2.61</a:t>
            </a:r>
            <a:r>
              <a:rPr lang="ru-RU" sz="1400" b="1" u="sng" dirty="0" smtClean="0">
                <a:hlinkClick r:id="rId5"/>
              </a:rPr>
              <a:t>, </a:t>
            </a:r>
            <a:r>
              <a:rPr lang="ru-RU" sz="1400" b="1" u="sng" dirty="0" smtClean="0">
                <a:hlinkClick r:id="rId17"/>
              </a:rPr>
              <a:t>приложение 9.1</a:t>
            </a:r>
            <a:r>
              <a:rPr lang="ru-RU" sz="1400" b="1" u="sng" dirty="0" smtClean="0">
                <a:hlinkClick r:id="rId5"/>
              </a:rPr>
              <a:t> СП 2.5.1198-03 «Санитарные правила по организации пассажирских перевозок на железнодорожном транспорте»</a:t>
            </a: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sz="1400" b="1" u="sng" dirty="0" smtClean="0">
                <a:hlinkClick r:id="rId18"/>
              </a:rPr>
              <a:t>Раздел 14 главы I</a:t>
            </a:r>
            <a:r>
              <a:rPr lang="ru-RU" sz="1400" b="1" u="sng" dirty="0" smtClean="0">
                <a:hlinkClick r:id="rId5"/>
              </a:rPr>
              <a:t> </a:t>
            </a:r>
            <a:r>
              <a:rPr lang="ru-RU" sz="1400" b="1" u="sng" dirty="0" err="1" smtClean="0">
                <a:hlinkClick r:id="rId5"/>
              </a:rPr>
              <a:t>СанПиН</a:t>
            </a:r>
            <a:r>
              <a:rPr lang="ru-RU" sz="1400" b="1" u="sng" dirty="0" smtClean="0">
                <a:hlinkClick r:id="rId5"/>
              </a:rPr>
              <a:t> 2.1.3.2630-10 «Санитарно-эпидемиологические требования к организациям, осуществляющих медицинскую деятельность»</a:t>
            </a: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sz="1400" b="1" u="sng" dirty="0" smtClean="0">
                <a:hlinkClick r:id="rId5"/>
              </a:rPr>
              <a:t> </a:t>
            </a:r>
            <a:r>
              <a:rPr lang="ru-RU" sz="1400" b="1" u="sng" dirty="0" smtClean="0">
                <a:hlinkClick r:id="rId19"/>
              </a:rPr>
              <a:t>Постановлением</a:t>
            </a:r>
            <a:r>
              <a:rPr lang="ru-RU" sz="1400" b="1" u="sng" dirty="0" smtClean="0">
                <a:hlinkClick r:id="rId5"/>
              </a:rPr>
              <a:t> Правительства России от 8 октября 2020 г. №1631 </a:t>
            </a:r>
            <a:r>
              <a:rPr lang="ru-RU" sz="1400" b="1" u="sng" dirty="0" smtClean="0">
                <a:hlinkClick r:id="rId20"/>
              </a:rPr>
              <a:t>СП 2.1.2.3358-16</a:t>
            </a:r>
            <a:r>
              <a:rPr lang="ru-RU" sz="1400" b="1" u="sng" dirty="0" smtClean="0">
                <a:hlinkClick r:id="rId5"/>
              </a:rPr>
              <a:t> «Санитарно-эпидемиологические требования к размещению, устройству, оборудованию, содержанию санитарно-эпидемиологическому режиму работы организаций социального обслуживания»</a:t>
            </a:r>
            <a:endParaRPr lang="ru-RU" sz="1400" b="1" u="sng" dirty="0" smtClean="0"/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sz="1400" b="1" u="sng" dirty="0" smtClean="0">
                <a:hlinkClick r:id="rId21"/>
              </a:rPr>
              <a:t>Постановление Главного государственного санитарного врача Российской Федерации от 27.06.2008 № 42 «Об утверждении </a:t>
            </a:r>
            <a:r>
              <a:rPr lang="ru-RU" sz="1400" b="1" u="sng" dirty="0" err="1" smtClean="0">
                <a:hlinkClick r:id="rId21"/>
              </a:rPr>
              <a:t>СанПиН</a:t>
            </a:r>
            <a:r>
              <a:rPr lang="ru-RU" sz="1400" b="1" u="sng" dirty="0" smtClean="0">
                <a:hlinkClick r:id="rId21"/>
              </a:rPr>
              <a:t> 2.3.2.2399-08</a:t>
            </a:r>
            <a:r>
              <a:rPr lang="ru-RU" sz="1400" b="1" u="sng" dirty="0" smtClean="0">
                <a:hlinkClick r:id="rId10"/>
              </a:rPr>
              <a:t>» (зарегистрировано Минюстом России 15.07.2008, регистрационный N 11967);</a:t>
            </a:r>
            <a:endParaRPr lang="ru-RU" sz="1400" b="1" u="sng" dirty="0">
              <a:hlinkClick r:id="rId1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16633"/>
            <a:ext cx="6534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hlinkClick r:id="rId3"/>
              </a:rPr>
              <a:t>Признать утратившими силу с 1 января 2021 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1"/>
            <a:ext cx="8712968" cy="547260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0" lvl="1" indent="457200" algn="just"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u="sng" dirty="0" smtClean="0">
                <a:hlinkClick r:id="rId4"/>
              </a:rPr>
              <a:t>П</a:t>
            </a:r>
            <a:r>
              <a:rPr lang="ru-RU" sz="1400" b="1" u="sng" dirty="0" smtClean="0">
                <a:hlinkClick r:id="rId4"/>
              </a:rPr>
              <a:t>остановление Главного государственного санитарного врача Российской Федерации от 23.07.2008 №45 «Об утверждении </a:t>
            </a:r>
            <a:r>
              <a:rPr lang="ru-RU" sz="1400" b="1" u="sng" dirty="0" err="1" smtClean="0">
                <a:hlinkClick r:id="rId4"/>
              </a:rPr>
              <a:t>СанПиН</a:t>
            </a:r>
            <a:r>
              <a:rPr lang="ru-RU" sz="1400" b="1" u="sng" dirty="0" smtClean="0">
                <a:hlinkClick r:id="rId4"/>
              </a:rPr>
              <a:t> 2.4.5.2409-08</a:t>
            </a:r>
            <a:r>
              <a:rPr lang="ru-RU" sz="1400" b="1" u="sng" dirty="0" smtClean="0">
                <a:hlinkClick r:id="rId5"/>
              </a:rPr>
              <a:t>» (зарегистрировано Минюстом России 07.08.2008, регистрационный № 12085)</a:t>
            </a: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altLang="ru-RU" sz="1400" b="1" u="sng" dirty="0" smtClean="0">
                <a:hlinkClick r:id="rId6"/>
              </a:rPr>
              <a:t>Пункт 4 постановления Главного государственного санитарного врача Российской Федерации от 10.06.2016 N 76 «О внесении изменений в отдельные санитарно-эпидемиологические правила в части приведения используемой в них терминологии в соответствие с федеральными законами от 21.11.2011 № 323-ФЗ «Об основах охраны здоровья граждан в Российской Федерации» и от 12.04.2010 №61-ФЗ «Об обращении лекарственных средств» (зарегистрировано Минюстом России 22.06.2016, регистрационный N 42606)</a:t>
            </a:r>
            <a:endParaRPr lang="ru-RU" altLang="ru-RU" sz="1400" b="1" u="sng" dirty="0" smtClean="0">
              <a:hlinkClick r:id="rId3"/>
            </a:endParaRP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altLang="ru-RU" sz="1400" b="1" u="sng" dirty="0" smtClean="0">
                <a:hlinkClick r:id="rId6"/>
              </a:rPr>
              <a:t>Постановление Главного государственного санитарного врача Российской Федерации от 25.03.2019 №6 «О внесении изменений в постановление Главного государственного санитарного врача Российской Федерации от 23.07.2008 № 45 «Об утверждении </a:t>
            </a:r>
            <a:r>
              <a:rPr lang="ru-RU" altLang="ru-RU" sz="1400" b="1" u="sng" dirty="0" err="1" smtClean="0">
                <a:hlinkClick r:id="rId6"/>
              </a:rPr>
              <a:t>СанПиН</a:t>
            </a:r>
            <a:r>
              <a:rPr lang="ru-RU" altLang="ru-RU" sz="1400" b="1" u="sng" dirty="0" smtClean="0">
                <a:hlinkClick r:id="rId6"/>
              </a:rPr>
              <a:t> 2.4.5.2409-08</a:t>
            </a:r>
            <a:r>
              <a:rPr lang="ru-RU" altLang="ru-RU" sz="1400" b="1" u="sng" dirty="0" smtClean="0">
                <a:hlinkClick r:id="rId5"/>
              </a:rPr>
              <a:t>»</a:t>
            </a: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altLang="ru-RU" sz="1400" b="1" u="sng" dirty="0" smtClean="0">
                <a:hlinkClick r:id="rId7"/>
              </a:rPr>
              <a:t>Пункты 8.5</a:t>
            </a:r>
            <a:r>
              <a:rPr lang="ru-RU" altLang="ru-RU" sz="1400" b="1" u="sng" dirty="0" smtClean="0">
                <a:hlinkClick r:id="rId6"/>
              </a:rPr>
              <a:t>-</a:t>
            </a:r>
            <a:r>
              <a:rPr lang="ru-RU" altLang="ru-RU" sz="1400" b="1" u="sng" dirty="0" smtClean="0">
                <a:hlinkClick r:id="rId7"/>
              </a:rPr>
              <a:t>8.9</a:t>
            </a:r>
            <a:r>
              <a:rPr lang="ru-RU" altLang="ru-RU" sz="1400" b="1" u="sng" dirty="0" smtClean="0">
                <a:hlinkClick r:id="rId6"/>
              </a:rPr>
              <a:t>, </a:t>
            </a:r>
            <a:r>
              <a:rPr lang="ru-RU" altLang="ru-RU" sz="1400" b="1" u="sng" dirty="0" smtClean="0">
                <a:hlinkClick r:id="rId7"/>
              </a:rPr>
              <a:t>главы IX</a:t>
            </a:r>
            <a:r>
              <a:rPr lang="ru-RU" altLang="ru-RU" sz="1400" b="1" u="sng" dirty="0" smtClean="0">
                <a:hlinkClick r:id="rId6"/>
              </a:rPr>
              <a:t>, </a:t>
            </a:r>
            <a:r>
              <a:rPr lang="ru-RU" altLang="ru-RU" sz="1400" b="1" u="sng" dirty="0" smtClean="0">
                <a:hlinkClick r:id="rId7"/>
              </a:rPr>
              <a:t>X</a:t>
            </a:r>
            <a:r>
              <a:rPr lang="ru-RU" altLang="ru-RU" sz="1400" b="1" u="sng" dirty="0" smtClean="0">
                <a:hlinkClick r:id="rId6"/>
              </a:rPr>
              <a:t>, </a:t>
            </a:r>
            <a:r>
              <a:rPr lang="ru-RU" altLang="ru-RU" sz="1400" b="1" u="sng" dirty="0" smtClean="0">
                <a:hlinkClick r:id="rId7"/>
              </a:rPr>
              <a:t>пункты 11.12</a:t>
            </a:r>
            <a:r>
              <a:rPr lang="ru-RU" altLang="ru-RU" sz="1400" b="1" u="sng" dirty="0" smtClean="0">
                <a:hlinkClick r:id="rId6"/>
              </a:rPr>
              <a:t>, </a:t>
            </a:r>
            <a:r>
              <a:rPr lang="ru-RU" altLang="ru-RU" sz="1400" b="1" u="sng" dirty="0" smtClean="0">
                <a:hlinkClick r:id="rId7"/>
              </a:rPr>
              <a:t>11.13</a:t>
            </a:r>
            <a:r>
              <a:rPr lang="ru-RU" altLang="ru-RU" sz="1400" b="1" u="sng" dirty="0" smtClean="0">
                <a:hlinkClick r:id="rId6"/>
              </a:rPr>
              <a:t>, </a:t>
            </a:r>
            <a:r>
              <a:rPr lang="ru-RU" altLang="ru-RU" sz="1400" b="1" u="sng" dirty="0" smtClean="0">
                <a:hlinkClick r:id="rId7"/>
              </a:rPr>
              <a:t>11.14</a:t>
            </a:r>
            <a:r>
              <a:rPr lang="ru-RU" altLang="ru-RU" sz="1400" b="1" u="sng" dirty="0" smtClean="0">
                <a:hlinkClick r:id="rId6"/>
              </a:rPr>
              <a:t>, </a:t>
            </a:r>
            <a:r>
              <a:rPr lang="ru-RU" altLang="ru-RU" sz="1400" b="1" u="sng" dirty="0" smtClean="0">
                <a:hlinkClick r:id="rId7"/>
              </a:rPr>
              <a:t>приложения 3</a:t>
            </a:r>
            <a:r>
              <a:rPr lang="ru-RU" altLang="ru-RU" sz="1400" b="1" u="sng" dirty="0" smtClean="0">
                <a:hlinkClick r:id="rId6"/>
              </a:rPr>
              <a:t>-</a:t>
            </a:r>
            <a:r>
              <a:rPr lang="ru-RU" altLang="ru-RU" sz="1400" b="1" u="sng" dirty="0" smtClean="0">
                <a:hlinkClick r:id="rId7"/>
              </a:rPr>
              <a:t>10 </a:t>
            </a:r>
            <a:r>
              <a:rPr lang="ru-RU" altLang="ru-RU" sz="1400" b="1" u="sng" dirty="0" err="1" smtClean="0">
                <a:hlinkClick r:id="rId7"/>
              </a:rPr>
              <a:t>СанПиН</a:t>
            </a:r>
            <a:r>
              <a:rPr lang="ru-RU" altLang="ru-RU" sz="1400" b="1" u="sng" dirty="0" smtClean="0">
                <a:hlinkClick r:id="rId7"/>
              </a:rPr>
              <a:t> 2.4.4.2599-10 «Гигиенические требования к устройству, содержанию и организации режима работы в оздоровительных учреждениях с дневным пребыванием детей</a:t>
            </a:r>
            <a:r>
              <a:rPr lang="ru-RU" altLang="ru-RU" sz="1400" b="1" u="sng" dirty="0" smtClean="0">
                <a:hlinkClick r:id="rId5"/>
              </a:rPr>
              <a:t>»</a:t>
            </a: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altLang="ru-RU" sz="1400" b="1" u="sng" dirty="0" smtClean="0">
                <a:hlinkClick r:id="rId8"/>
              </a:rPr>
              <a:t>Пункты 9.1</a:t>
            </a:r>
            <a:r>
              <a:rPr lang="ru-RU" altLang="ru-RU" sz="1400" b="1" u="sng" dirty="0" smtClean="0">
                <a:hlinkClick r:id="rId6"/>
              </a:rPr>
              <a:t>-</a:t>
            </a:r>
            <a:r>
              <a:rPr lang="ru-RU" altLang="ru-RU" sz="1400" b="1" u="sng" dirty="0" smtClean="0">
                <a:hlinkClick r:id="rId8"/>
              </a:rPr>
              <a:t>9.3</a:t>
            </a:r>
            <a:r>
              <a:rPr lang="ru-RU" altLang="ru-RU" sz="1400" b="1" u="sng" dirty="0" smtClean="0">
                <a:hlinkClick r:id="rId6"/>
              </a:rPr>
              <a:t>, третье предложение первого абзаца и шестой абзац </a:t>
            </a:r>
            <a:r>
              <a:rPr lang="ru-RU" altLang="ru-RU" sz="1400" b="1" u="sng" dirty="0" smtClean="0">
                <a:hlinkClick r:id="rId8"/>
              </a:rPr>
              <a:t>пункта 9.5</a:t>
            </a:r>
            <a:r>
              <a:rPr lang="ru-RU" altLang="ru-RU" sz="1400" b="1" u="sng" dirty="0" smtClean="0">
                <a:hlinkClick r:id="rId6"/>
              </a:rPr>
              <a:t>, </a:t>
            </a:r>
            <a:r>
              <a:rPr lang="ru-RU" altLang="ru-RU" sz="1400" b="1" u="sng" dirty="0" smtClean="0">
                <a:hlinkClick r:id="rId8"/>
              </a:rPr>
              <a:t>пункты 9.6</a:t>
            </a:r>
            <a:r>
              <a:rPr lang="ru-RU" altLang="ru-RU" sz="1400" b="1" u="sng" dirty="0" smtClean="0">
                <a:hlinkClick r:id="rId6"/>
              </a:rPr>
              <a:t>-</a:t>
            </a:r>
            <a:r>
              <a:rPr lang="ru-RU" altLang="ru-RU" sz="1400" b="1" u="sng" dirty="0" smtClean="0">
                <a:hlinkClick r:id="rId8"/>
              </a:rPr>
              <a:t>9.9</a:t>
            </a:r>
            <a:r>
              <a:rPr lang="ru-RU" altLang="ru-RU" sz="1400" b="1" u="sng" dirty="0" smtClean="0">
                <a:hlinkClick r:id="rId6"/>
              </a:rPr>
              <a:t>, </a:t>
            </a:r>
            <a:r>
              <a:rPr lang="ru-RU" altLang="ru-RU" sz="1400" b="1" u="sng" dirty="0" smtClean="0">
                <a:hlinkClick r:id="rId8"/>
              </a:rPr>
              <a:t>приложение 2 </a:t>
            </a:r>
            <a:r>
              <a:rPr lang="ru-RU" altLang="ru-RU" sz="1400" b="1" u="sng" dirty="0" err="1" smtClean="0">
                <a:hlinkClick r:id="rId8"/>
              </a:rPr>
              <a:t>СанПиН</a:t>
            </a:r>
            <a:r>
              <a:rPr lang="ru-RU" altLang="ru-RU" sz="1400" b="1" u="sng" dirty="0" smtClean="0">
                <a:hlinkClick r:id="rId8"/>
              </a:rPr>
              <a:t> 2.4.2.2843-11 «Санитарно-эпидемиологические требования к устройству, содержанию и организации работы детских санаториев</a:t>
            </a:r>
            <a:r>
              <a:rPr lang="ru-RU" altLang="ru-RU" sz="1400" b="1" u="sng" dirty="0" smtClean="0">
                <a:hlinkClick r:id="rId3"/>
              </a:rPr>
              <a:t>»</a:t>
            </a:r>
          </a:p>
          <a:p>
            <a:pPr marL="0" lvl="1" indent="457200" algn="just">
              <a:buFont typeface="Arial" pitchFamily="34" charset="0"/>
              <a:buChar char="•"/>
            </a:pPr>
            <a:endParaRPr lang="ru-RU" altLang="ru-RU" sz="1400" b="1" u="sng" dirty="0" smtClean="0">
              <a:hlinkClick r:id="rId3"/>
            </a:endParaRP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altLang="ru-RU" sz="1400" b="1" u="sng" dirty="0" smtClean="0">
                <a:hlinkClick r:id="rId9"/>
              </a:rPr>
              <a:t>Пункты 4.4</a:t>
            </a:r>
            <a:r>
              <a:rPr lang="ru-RU" altLang="ru-RU" sz="1400" b="1" u="sng" dirty="0" smtClean="0">
                <a:hlinkClick r:id="rId7"/>
              </a:rPr>
              <a:t>-</a:t>
            </a:r>
            <a:r>
              <a:rPr lang="ru-RU" altLang="ru-RU" sz="1400" b="1" u="sng" dirty="0" smtClean="0">
                <a:hlinkClick r:id="rId9"/>
              </a:rPr>
              <a:t>4.8</a:t>
            </a:r>
            <a:r>
              <a:rPr lang="ru-RU" altLang="ru-RU" sz="1400" b="1" u="sng" dirty="0" smtClean="0">
                <a:hlinkClick r:id="rId7"/>
              </a:rPr>
              <a:t>, </a:t>
            </a:r>
            <a:r>
              <a:rPr lang="ru-RU" altLang="ru-RU" sz="1400" b="1" u="sng" dirty="0" smtClean="0">
                <a:hlinkClick r:id="rId9"/>
              </a:rPr>
              <a:t>главу V</a:t>
            </a:r>
            <a:r>
              <a:rPr lang="ru-RU" altLang="ru-RU" sz="1400" b="1" u="sng" dirty="0" smtClean="0">
                <a:hlinkClick r:id="rId7"/>
              </a:rPr>
              <a:t>, приложение 1 </a:t>
            </a:r>
            <a:r>
              <a:rPr lang="ru-RU" altLang="ru-RU" sz="1400" b="1" u="sng" dirty="0" err="1" smtClean="0">
                <a:hlinkClick r:id="rId7"/>
              </a:rPr>
              <a:t>СанПиН</a:t>
            </a:r>
            <a:r>
              <a:rPr lang="ru-RU" altLang="ru-RU" sz="1400" b="1" u="sng" dirty="0" smtClean="0">
                <a:hlinkClick r:id="rId7"/>
              </a:rPr>
              <a:t> 2.4.2.2842-11 «Санитарно-эпидемиологические требования к устройству, содержанию и организации работы лагерей труда и отдыха для подростков</a:t>
            </a:r>
            <a:r>
              <a:rPr lang="ru-RU" altLang="ru-RU" sz="1400" b="1" u="sng" dirty="0" smtClean="0">
                <a:hlinkClick r:id="rId3"/>
              </a:rPr>
              <a:t>»</a:t>
            </a:r>
          </a:p>
          <a:p>
            <a:pPr marL="0" lvl="1" indent="457200" algn="just">
              <a:buFont typeface="Arial" pitchFamily="34" charset="0"/>
              <a:buChar char="•"/>
            </a:pPr>
            <a:endParaRPr lang="ru-RU" altLang="ru-RU" sz="1400" b="1" u="sng" dirty="0" smtClean="0">
              <a:hlinkClick r:id="rId3"/>
            </a:endParaRP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altLang="ru-RU" sz="1400" b="1" u="sng" dirty="0" smtClean="0">
                <a:hlinkClick r:id="rId10"/>
              </a:rPr>
              <a:t>Пункты 6.2</a:t>
            </a:r>
            <a:r>
              <a:rPr lang="ru-RU" altLang="ru-RU" sz="1400" b="1" u="sng" dirty="0" smtClean="0">
                <a:hlinkClick r:id="rId9"/>
              </a:rPr>
              <a:t>-</a:t>
            </a:r>
            <a:r>
              <a:rPr lang="ru-RU" altLang="ru-RU" sz="1400" b="1" u="sng" dirty="0" smtClean="0">
                <a:hlinkClick r:id="rId10"/>
              </a:rPr>
              <a:t>6.5</a:t>
            </a:r>
            <a:r>
              <a:rPr lang="ru-RU" altLang="ru-RU" sz="1400" b="1" u="sng" dirty="0" smtClean="0">
                <a:hlinkClick r:id="rId9"/>
              </a:rPr>
              <a:t>, </a:t>
            </a:r>
            <a:r>
              <a:rPr lang="ru-RU" altLang="ru-RU" sz="1400" b="1" u="sng" dirty="0" smtClean="0">
                <a:hlinkClick r:id="rId10"/>
              </a:rPr>
              <a:t>главу IX</a:t>
            </a:r>
            <a:r>
              <a:rPr lang="ru-RU" altLang="ru-RU" sz="1400" b="1" u="sng" dirty="0" smtClean="0">
                <a:hlinkClick r:id="rId9"/>
              </a:rPr>
              <a:t>, </a:t>
            </a:r>
            <a:r>
              <a:rPr lang="ru-RU" altLang="ru-RU" sz="1400" b="1" u="sng" dirty="0" smtClean="0">
                <a:hlinkClick r:id="rId10"/>
              </a:rPr>
              <a:t>приложения 1</a:t>
            </a:r>
            <a:r>
              <a:rPr lang="ru-RU" altLang="ru-RU" sz="1400" b="1" u="sng" dirty="0" smtClean="0">
                <a:hlinkClick r:id="rId9"/>
              </a:rPr>
              <a:t>-</a:t>
            </a:r>
            <a:r>
              <a:rPr lang="ru-RU" altLang="ru-RU" sz="1400" b="1" u="sng" dirty="0" smtClean="0">
                <a:hlinkClick r:id="rId10"/>
              </a:rPr>
              <a:t>7 </a:t>
            </a:r>
            <a:r>
              <a:rPr lang="ru-RU" altLang="ru-RU" sz="1400" b="1" u="sng" dirty="0" err="1" smtClean="0">
                <a:hlinkClick r:id="rId10"/>
              </a:rPr>
              <a:t>СанПиН</a:t>
            </a:r>
            <a:r>
              <a:rPr lang="ru-RU" altLang="ru-RU" sz="1400" b="1" u="sng" dirty="0" smtClean="0">
                <a:hlinkClick r:id="rId10"/>
              </a:rPr>
              <a:t> 2.4.4.3048-13 «Санитарно-эпидемиологические требования к устройству и организации работы детских лагерей палаточного типа</a:t>
            </a:r>
            <a:r>
              <a:rPr lang="ru-RU" altLang="ru-RU" sz="1400" b="1" u="sng" dirty="0" smtClean="0"/>
              <a:t>»</a:t>
            </a:r>
            <a:endParaRPr lang="ru-RU" altLang="ru-RU" sz="1400" b="1" u="sng" dirty="0" smtClean="0">
              <a:hlinkClick r:id="rId3"/>
            </a:endParaRPr>
          </a:p>
          <a:p>
            <a:pPr marL="0" lvl="1" indent="457200" algn="just">
              <a:buFont typeface="Arial" pitchFamily="34" charset="0"/>
              <a:buChar char="•"/>
            </a:pPr>
            <a:endParaRPr lang="ru-RU" altLang="ru-RU" sz="1400" b="1" u="sng" dirty="0" smtClean="0">
              <a:hlinkClick r:id="rId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16633"/>
            <a:ext cx="6534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hlinkClick r:id="rId3"/>
              </a:rPr>
              <a:t>Признать утратившими силу с 1 января 2021 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640960" cy="526297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0" lvl="1" indent="457200" algn="just"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u="sng" dirty="0" smtClean="0">
                <a:hlinkClick r:id="rId4"/>
              </a:rPr>
              <a:t>Главы XIII</a:t>
            </a:r>
            <a:r>
              <a:rPr lang="ru-RU" altLang="ru-RU" sz="1400" b="1" u="sng" dirty="0" smtClean="0">
                <a:hlinkClick r:id="rId5"/>
              </a:rPr>
              <a:t>, </a:t>
            </a:r>
            <a:r>
              <a:rPr lang="ru-RU" altLang="ru-RU" sz="1400" b="1" u="sng" dirty="0" smtClean="0">
                <a:hlinkClick r:id="rId4"/>
              </a:rPr>
              <a:t>XIV</a:t>
            </a:r>
            <a:r>
              <a:rPr lang="ru-RU" altLang="ru-RU" sz="1400" b="1" u="sng" dirty="0" smtClean="0">
                <a:hlinkClick r:id="rId5"/>
              </a:rPr>
              <a:t>, </a:t>
            </a:r>
            <a:r>
              <a:rPr lang="ru-RU" altLang="ru-RU" sz="1400" b="1" u="sng" dirty="0" smtClean="0">
                <a:hlinkClick r:id="rId4"/>
              </a:rPr>
              <a:t>XV</a:t>
            </a:r>
            <a:r>
              <a:rPr lang="ru-RU" altLang="ru-RU" sz="1400" b="1" u="sng" dirty="0" smtClean="0">
                <a:hlinkClick r:id="rId5"/>
              </a:rPr>
              <a:t>, </a:t>
            </a:r>
            <a:r>
              <a:rPr lang="ru-RU" altLang="ru-RU" sz="1400" b="1" u="sng" dirty="0" smtClean="0">
                <a:hlinkClick r:id="rId4"/>
              </a:rPr>
              <a:t>XVI</a:t>
            </a:r>
            <a:r>
              <a:rPr lang="ru-RU" altLang="ru-RU" sz="1400" b="1" u="sng" dirty="0" smtClean="0">
                <a:hlinkClick r:id="rId5"/>
              </a:rPr>
              <a:t>, </a:t>
            </a:r>
            <a:r>
              <a:rPr lang="ru-RU" altLang="ru-RU" sz="1400" b="1" u="sng" dirty="0" smtClean="0">
                <a:hlinkClick r:id="rId4"/>
              </a:rPr>
              <a:t>приложения 4</a:t>
            </a:r>
            <a:r>
              <a:rPr lang="ru-RU" altLang="ru-RU" sz="1400" b="1" u="sng" dirty="0" smtClean="0">
                <a:hlinkClick r:id="rId5"/>
              </a:rPr>
              <a:t>-</a:t>
            </a:r>
            <a:r>
              <a:rPr lang="ru-RU" altLang="ru-RU" sz="1400" b="1" u="sng" dirty="0" smtClean="0">
                <a:hlinkClick r:id="rId4"/>
              </a:rPr>
              <a:t>15 </a:t>
            </a:r>
            <a:r>
              <a:rPr lang="ru-RU" altLang="ru-RU" sz="1400" b="1" u="sng" dirty="0" err="1" smtClean="0">
                <a:hlinkClick r:id="rId4"/>
              </a:rPr>
              <a:t>СанПиН</a:t>
            </a:r>
            <a:r>
              <a:rPr lang="ru-RU" altLang="ru-RU" sz="1400" b="1" u="sng" dirty="0" smtClean="0">
                <a:hlinkClick r:id="rId4"/>
              </a:rPr>
              <a:t> 2.4.1.3049-13 «Санитарно-эпидемиологические требования к устройству, содержанию и организации режима работы дошкольных образовательных организаций</a:t>
            </a:r>
            <a:r>
              <a:rPr lang="ru-RU" altLang="ru-RU" sz="1400" b="1" u="sng" dirty="0" smtClean="0">
                <a:hlinkClick r:id="rId5"/>
              </a:rPr>
              <a:t>» </a:t>
            </a:r>
          </a:p>
          <a:p>
            <a:pPr marL="0" lvl="1" indent="457200" algn="just">
              <a:buFont typeface="Arial" pitchFamily="34" charset="0"/>
              <a:buChar char="•"/>
            </a:pPr>
            <a:endParaRPr lang="ru-RU" altLang="ru-RU" sz="1400" b="1" u="sng" dirty="0" smtClean="0">
              <a:hlinkClick r:id="rId5"/>
            </a:endParaRP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altLang="ru-RU" sz="1400" b="1" u="sng" dirty="0" smtClean="0">
                <a:hlinkClick r:id="rId6"/>
              </a:rPr>
              <a:t>Главу III</a:t>
            </a:r>
            <a:r>
              <a:rPr lang="ru-RU" altLang="ru-RU" sz="1400" b="1" u="sng" dirty="0" smtClean="0">
                <a:hlinkClick r:id="rId4"/>
              </a:rPr>
              <a:t>, </a:t>
            </a:r>
            <a:r>
              <a:rPr lang="ru-RU" altLang="ru-RU" sz="1400" b="1" u="sng" dirty="0" smtClean="0">
                <a:hlinkClick r:id="rId6"/>
              </a:rPr>
              <a:t>приложения 1</a:t>
            </a:r>
            <a:r>
              <a:rPr lang="ru-RU" altLang="ru-RU" sz="1400" b="1" u="sng" dirty="0" smtClean="0">
                <a:hlinkClick r:id="rId4"/>
              </a:rPr>
              <a:t>, </a:t>
            </a:r>
            <a:r>
              <a:rPr lang="ru-RU" altLang="ru-RU" sz="1400" b="1" u="sng" dirty="0" smtClean="0">
                <a:hlinkClick r:id="rId6"/>
              </a:rPr>
              <a:t>2 </a:t>
            </a:r>
            <a:r>
              <a:rPr lang="ru-RU" altLang="ru-RU" sz="1400" b="1" u="sng" dirty="0" err="1" smtClean="0">
                <a:hlinkClick r:id="rId6"/>
              </a:rPr>
              <a:t>СанПиН</a:t>
            </a:r>
            <a:r>
              <a:rPr lang="ru-RU" altLang="ru-RU" sz="1400" b="1" u="sng" dirty="0" smtClean="0">
                <a:hlinkClick r:id="rId6"/>
              </a:rPr>
              <a:t> 2.4.1.3147-13 «Санитарно-эпидемиологические требования к дошкольным группам, размещенным в жилых помещениях жилищного фонда</a:t>
            </a:r>
            <a:r>
              <a:rPr lang="ru-RU" altLang="ru-RU" sz="1400" b="1" u="sng" dirty="0" smtClean="0">
                <a:hlinkClick r:id="rId3"/>
              </a:rPr>
              <a:t>»</a:t>
            </a:r>
          </a:p>
          <a:p>
            <a:pPr marL="0" lvl="1" indent="457200" algn="just">
              <a:buFont typeface="Arial" pitchFamily="34" charset="0"/>
              <a:buChar char="•"/>
            </a:pPr>
            <a:endParaRPr lang="ru-RU" altLang="ru-RU" sz="1400" b="1" u="sng" dirty="0" smtClean="0">
              <a:hlinkClick r:id="rId3"/>
            </a:endParaRP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altLang="ru-RU" sz="1400" b="1" u="sng" dirty="0" smtClean="0">
                <a:hlinkClick r:id="rId7"/>
              </a:rPr>
              <a:t>Главы VIII</a:t>
            </a:r>
            <a:r>
              <a:rPr lang="ru-RU" altLang="ru-RU" sz="1400" b="1" u="sng" dirty="0" smtClean="0">
                <a:hlinkClick r:id="rId4"/>
              </a:rPr>
              <a:t>, </a:t>
            </a:r>
            <a:r>
              <a:rPr lang="ru-RU" altLang="ru-RU" sz="1400" b="1" u="sng" dirty="0" smtClean="0">
                <a:hlinkClick r:id="rId7"/>
              </a:rPr>
              <a:t>IX</a:t>
            </a:r>
            <a:r>
              <a:rPr lang="ru-RU" altLang="ru-RU" sz="1400" b="1" u="sng" dirty="0" smtClean="0">
                <a:hlinkClick r:id="rId4"/>
              </a:rPr>
              <a:t>, </a:t>
            </a:r>
            <a:r>
              <a:rPr lang="ru-RU" altLang="ru-RU" sz="1400" b="1" u="sng" dirty="0" smtClean="0">
                <a:hlinkClick r:id="rId7"/>
              </a:rPr>
              <a:t>X</a:t>
            </a:r>
            <a:r>
              <a:rPr lang="ru-RU" altLang="ru-RU" sz="1400" b="1" u="sng" dirty="0" smtClean="0">
                <a:hlinkClick r:id="rId4"/>
              </a:rPr>
              <a:t>, </a:t>
            </a:r>
            <a:r>
              <a:rPr lang="ru-RU" altLang="ru-RU" sz="1400" b="1" u="sng" dirty="0" smtClean="0">
                <a:hlinkClick r:id="rId7"/>
              </a:rPr>
              <a:t>приложения 1</a:t>
            </a:r>
            <a:r>
              <a:rPr lang="ru-RU" altLang="ru-RU" sz="1400" b="1" u="sng" dirty="0" smtClean="0">
                <a:hlinkClick r:id="rId4"/>
              </a:rPr>
              <a:t>-11 </a:t>
            </a:r>
            <a:r>
              <a:rPr lang="ru-RU" altLang="ru-RU" sz="1400" b="1" u="sng" dirty="0" err="1" smtClean="0">
                <a:hlinkClick r:id="rId4"/>
              </a:rPr>
              <a:t>СанПиН</a:t>
            </a:r>
            <a:r>
              <a:rPr lang="ru-RU" altLang="ru-RU" sz="1400" b="1" u="sng" dirty="0" smtClean="0">
                <a:hlinkClick r:id="rId4"/>
              </a:rPr>
              <a:t> 2.4.4.3155-13 «Санитарно-эпидемиологические требования к устройству, содержанию и организации работы стационарных организаций отдыха и оздоровления</a:t>
            </a:r>
            <a:r>
              <a:rPr lang="ru-RU" altLang="ru-RU" sz="1400" b="1" u="sng" dirty="0" smtClean="0"/>
              <a:t>»</a:t>
            </a: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altLang="ru-RU" sz="1400" b="1" u="sng" dirty="0" smtClean="0">
                <a:hlinkClick r:id="rId8"/>
              </a:rPr>
              <a:t>Главу III</a:t>
            </a:r>
            <a:r>
              <a:rPr lang="ru-RU" altLang="ru-RU" sz="1400" b="1" u="sng" dirty="0" smtClean="0">
                <a:hlinkClick r:id="rId4"/>
              </a:rPr>
              <a:t>, </a:t>
            </a:r>
            <a:r>
              <a:rPr lang="ru-RU" altLang="ru-RU" sz="1400" b="1" u="sng" dirty="0" smtClean="0">
                <a:hlinkClick r:id="rId8"/>
              </a:rPr>
              <a:t>приложение 2 СП 2.5.3157-14 «Санитарно-эпидемиологические требования к перевозке железнодорожным транспортом организованных групп детей</a:t>
            </a:r>
            <a:r>
              <a:rPr lang="ru-RU" altLang="ru-RU" sz="1400" b="1" u="sng" dirty="0" smtClean="0">
                <a:hlinkClick r:id="rId4"/>
              </a:rPr>
              <a:t>»</a:t>
            </a:r>
          </a:p>
          <a:p>
            <a:pPr marL="0" lvl="1" indent="457200" algn="just">
              <a:buFont typeface="Arial" pitchFamily="34" charset="0"/>
              <a:buChar char="•"/>
            </a:pPr>
            <a:endParaRPr lang="ru-RU" altLang="ru-RU" sz="1400" b="1" u="sng" dirty="0" smtClean="0">
              <a:hlinkClick r:id="rId4"/>
            </a:endParaRP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altLang="ru-RU" sz="1400" b="1" u="sng" dirty="0" smtClean="0">
                <a:hlinkClick r:id="rId9"/>
              </a:rPr>
              <a:t>Пункты 9.2 </a:t>
            </a:r>
            <a:r>
              <a:rPr lang="ru-RU" altLang="ru-RU" sz="1400" b="1" u="sng" dirty="0" err="1" smtClean="0">
                <a:hlinkClick r:id="rId9"/>
              </a:rPr>
              <a:t>СанПиН</a:t>
            </a:r>
            <a:r>
              <a:rPr lang="ru-RU" altLang="ru-RU" sz="1400" b="1" u="sng" dirty="0" smtClean="0">
                <a:hlinkClick r:id="rId9"/>
              </a:rPr>
              <a:t> 2.4.4.3172-14 «Санитарно-эпидемиологические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</a:t>
            </a:r>
            <a:r>
              <a:rPr lang="ru-RU" altLang="ru-RU" sz="1400" b="1" u="sng" dirty="0" smtClean="0">
                <a:hlinkClick r:id="rId7"/>
              </a:rPr>
              <a:t>»</a:t>
            </a:r>
            <a:endParaRPr lang="ru-RU" altLang="ru-RU" sz="1400" b="1" u="sng" dirty="0" smtClean="0"/>
          </a:p>
          <a:p>
            <a:pPr marL="0" lvl="1" indent="457200" algn="just">
              <a:buFont typeface="Arial" pitchFamily="34" charset="0"/>
              <a:buChar char="•"/>
            </a:pPr>
            <a:endParaRPr lang="ru-RU" altLang="ru-RU" sz="1400" b="1" u="sng" dirty="0" smtClean="0"/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altLang="ru-RU" sz="1400" b="1" u="sng" dirty="0" smtClean="0">
                <a:hlinkClick r:id="rId10"/>
              </a:rPr>
              <a:t>Главы VI</a:t>
            </a:r>
            <a:r>
              <a:rPr lang="ru-RU" altLang="ru-RU" sz="1400" b="1" u="sng" dirty="0" smtClean="0">
                <a:hlinkClick r:id="rId4"/>
              </a:rPr>
              <a:t>, </a:t>
            </a:r>
            <a:r>
              <a:rPr lang="ru-RU" altLang="ru-RU" sz="1400" b="1" u="sng" dirty="0" smtClean="0">
                <a:hlinkClick r:id="rId10"/>
              </a:rPr>
              <a:t>VII</a:t>
            </a:r>
            <a:r>
              <a:rPr lang="ru-RU" altLang="ru-RU" sz="1400" b="1" u="sng" dirty="0" smtClean="0">
                <a:hlinkClick r:id="rId4"/>
              </a:rPr>
              <a:t>, </a:t>
            </a:r>
            <a:r>
              <a:rPr lang="ru-RU" altLang="ru-RU" sz="1400" b="1" u="sng" dirty="0" smtClean="0">
                <a:hlinkClick r:id="rId10"/>
              </a:rPr>
              <a:t>пункт 12.12 </a:t>
            </a:r>
            <a:r>
              <a:rPr lang="ru-RU" altLang="ru-RU" sz="1400" b="1" u="sng" dirty="0" err="1" smtClean="0">
                <a:hlinkClick r:id="rId10"/>
              </a:rPr>
              <a:t>СанПиН</a:t>
            </a:r>
            <a:r>
              <a:rPr lang="ru-RU" altLang="ru-RU" sz="1400" b="1" u="sng" dirty="0" smtClean="0">
                <a:hlinkClick r:id="rId10"/>
              </a:rPr>
              <a:t> 2.4.3259-15 «Санитарно-эпидемиологические требования к устройству, содержанию и организации режима работы организаций для детей-сирот и детей, оставшихся без попечения родителей</a:t>
            </a:r>
            <a:r>
              <a:rPr lang="ru-RU" altLang="ru-RU" sz="1400" b="1" u="sng" dirty="0" smtClean="0">
                <a:hlinkClick r:id="rId4"/>
              </a:rPr>
              <a:t>»</a:t>
            </a:r>
          </a:p>
          <a:p>
            <a:pPr marL="0" lvl="1" indent="457200" algn="just">
              <a:buFont typeface="Arial" pitchFamily="34" charset="0"/>
              <a:buChar char="•"/>
            </a:pPr>
            <a:endParaRPr lang="ru-RU" altLang="ru-RU" sz="1400" b="1" u="sng" dirty="0" smtClean="0">
              <a:hlinkClick r:id="rId4"/>
            </a:endParaRPr>
          </a:p>
          <a:p>
            <a:pPr marL="0" lvl="1" indent="457200" algn="just">
              <a:buFont typeface="Arial" pitchFamily="34" charset="0"/>
              <a:buChar char="•"/>
            </a:pPr>
            <a:r>
              <a:rPr lang="ru-RU" altLang="ru-RU" sz="1400" b="1" u="sng" dirty="0" smtClean="0">
                <a:hlinkClick r:id="rId11"/>
              </a:rPr>
              <a:t>Пункт 9.1</a:t>
            </a:r>
            <a:r>
              <a:rPr lang="ru-RU" altLang="ru-RU" sz="1400" b="1" u="sng" dirty="0" smtClean="0">
                <a:hlinkClick r:id="rId4"/>
              </a:rPr>
              <a:t>, </a:t>
            </a:r>
            <a:r>
              <a:rPr lang="ru-RU" altLang="ru-RU" sz="1400" b="1" u="sng" dirty="0" smtClean="0">
                <a:hlinkClick r:id="rId11"/>
              </a:rPr>
              <a:t>9.2 </a:t>
            </a:r>
            <a:r>
              <a:rPr lang="ru-RU" altLang="ru-RU" sz="1400" b="1" u="sng" dirty="0" err="1" smtClean="0">
                <a:hlinkClick r:id="rId11"/>
              </a:rPr>
              <a:t>СанПиН</a:t>
            </a:r>
            <a:r>
              <a:rPr lang="ru-RU" altLang="ru-RU" sz="1400" b="1" u="sng" dirty="0" smtClean="0">
                <a:hlinkClick r:id="rId11"/>
              </a:rPr>
              <a:t> 2.4.2.3286-15 «Санитарно-эпидемиологические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</a:t>
            </a:r>
            <a:r>
              <a:rPr lang="ru-RU" altLang="ru-RU" sz="1400" b="1" u="sng" dirty="0" smtClean="0">
                <a:hlinkClick r:id="rId3"/>
              </a:rPr>
              <a:t>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55776" y="188640"/>
            <a:ext cx="61206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 smtClean="0">
                <a:hlinkClick r:id="rId3"/>
              </a:rPr>
              <a:t>Область применения </a:t>
            </a:r>
          </a:p>
          <a:p>
            <a:pPr algn="ctr"/>
            <a:r>
              <a:rPr lang="ru-RU" sz="2200" b="1" u="sng" dirty="0" err="1" smtClean="0">
                <a:hlinkClick r:id="rId3"/>
              </a:rPr>
              <a:t>СанПиН</a:t>
            </a:r>
            <a:r>
              <a:rPr lang="ru-RU" sz="2200" b="1" u="sng" dirty="0" smtClean="0">
                <a:hlinkClick r:id="rId3"/>
              </a:rPr>
              <a:t> 2.3/2.4.3590-20 «Санитарно-эпидемиологические требования к организации общественного питания населения</a:t>
            </a:r>
            <a:r>
              <a:rPr lang="ru-RU" sz="2200" b="1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32856"/>
            <a:ext cx="8496944" cy="24622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indent="87313" algn="just"/>
            <a:r>
              <a:rPr lang="ru-RU" sz="2200" dirty="0" smtClean="0"/>
              <a:t>У</a:t>
            </a:r>
            <a:r>
              <a:rPr lang="ru-RU" sz="2200" dirty="0" smtClean="0"/>
              <a:t>станавливают </a:t>
            </a:r>
            <a:r>
              <a:rPr lang="ru-RU" sz="2200" dirty="0" smtClean="0"/>
              <a:t>санитарно-эпидемиологические требования к обеспечению безопасности и (или) безвредности для человека биологических, химических, физических и иных факторов среды обитания</a:t>
            </a:r>
            <a:r>
              <a:rPr lang="ru-RU" sz="2200" baseline="30000" dirty="0" smtClean="0"/>
              <a:t> </a:t>
            </a:r>
            <a:r>
              <a:rPr lang="ru-RU" sz="2200" dirty="0" smtClean="0"/>
              <a:t> и условий деятельности при оказании услуг общественного питания населению, несоблюдение которых создает угрозу жизни или здоровью человека, угрозу возникновения и распространения инфекционных и неинфекционных заболеваний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88640"/>
            <a:ext cx="6678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 err="1" smtClean="0">
                <a:solidFill>
                  <a:srgbClr val="0070C0"/>
                </a:solidFill>
              </a:rPr>
              <a:t>СанПиН</a:t>
            </a:r>
            <a:r>
              <a:rPr lang="ru-RU" altLang="ru-RU" sz="2200" dirty="0" smtClean="0">
                <a:solidFill>
                  <a:srgbClr val="0070C0"/>
                </a:solidFill>
              </a:rPr>
              <a:t> 2.3/2.4.3590-20 «Санитарно-эпидемиологические требования к организации общественного питания населения»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0848"/>
            <a:ext cx="8208912" cy="40318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п. 2.1. Предприятия общественного питания должны проводить производственный контроль, основанный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 принципах ХАССП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в соответствии с порядком и периодичностью, установленными предприятием общественного питан</a:t>
            </a:r>
            <a:r>
              <a:rPr lang="ru-RU" sz="1400" dirty="0" smtClean="0"/>
              <a:t>ия</a:t>
            </a:r>
            <a:r>
              <a:rPr lang="en-US" sz="1400" dirty="0" smtClean="0"/>
              <a:t>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п. 2.2. Прием пищевой продукции, в том числе продовольственного сырья, на предприятие общественного питания должен осуществляться при наличии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маркировки и товаросопроводительной документации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сведений об оценке (подтверждении) соответствия, предусмотренных в том числе техническими регламентами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п. 2.3.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Готовые блюда, напитки, кулинарные и кондитерские изделия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изготавливаемые в предприятиях общественного питания, должны соответствовать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требованиям технических регламентов и единым санитарным требованиям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	п. 2.4.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Реализация пищевой продукции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предприятий общественного питания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вне предприятия общественного питания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без оказания услуг общественного питания должна осуществляться при наличии документов, подтверждающих их соответствие обязательным требованиям (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свидетельство о государственной регистрации, декларация о соответствии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68"/>
            <a:ext cx="820891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Раздел </a:t>
            </a:r>
            <a:r>
              <a:rPr lang="en-US" b="1" dirty="0" smtClean="0"/>
              <a:t>II  </a:t>
            </a:r>
            <a:r>
              <a:rPr lang="ru-RU" b="1" dirty="0" smtClean="0"/>
              <a:t>направленные на предотвращение вредного воздействия факторов среды обитания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back2.jpg"/>
          <p:cNvPicPr>
            <a:picLocks noChangeAspect="1"/>
          </p:cNvPicPr>
          <p:nvPr/>
        </p:nvPicPr>
        <p:blipFill>
          <a:blip r:embed="rId2" cstate="print"/>
          <a:srcRect b="52283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88640"/>
            <a:ext cx="6678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 err="1" smtClean="0">
                <a:solidFill>
                  <a:srgbClr val="0070C0"/>
                </a:solidFill>
              </a:rPr>
              <a:t>СанПиН</a:t>
            </a:r>
            <a:r>
              <a:rPr lang="ru-RU" altLang="ru-RU" sz="2200" dirty="0" smtClean="0">
                <a:solidFill>
                  <a:srgbClr val="0070C0"/>
                </a:solidFill>
              </a:rPr>
              <a:t> 2.3/2.4.3590-20 «Санитарно-эпидемиологические требования к организации общественного питания населения»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0"/>
            <a:ext cx="8208912" cy="480131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п. 2.5. Планировка производственных помещений предприятий общественного питания, в которых осуществляется процесс производства (изготовления) пищевой продукции, их конструкция, размещение и размер должны обеспечиваться в соответствии с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требованиями технического регламента (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обеспечиваться последовательность (поточность) технологических процессов, исключающих встречные потоки сырья, сырых полуфабрикатов и готовой продукции)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	п. 2.11. При размещении предприятий общественного питания в жилых зданиях должны соблюдаться санитарно-эпидемиологические требования к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условиям проживания в жилых зданиях и помещения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	п. 2.21. Лица, поступающие на работу в организации общественного питания, должны соответствовать требованиям, касающимся прохождения ими профессиональной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гигиенической подготовки и аттестации, предварительных и периодических медицинских осмотров, вакцинации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установленным законодательством Российской Федерации 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1230</Words>
  <Application>Microsoft Office PowerPoint</Application>
  <PresentationFormat>Экран (4:3)</PresentationFormat>
  <Paragraphs>160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pit_14</dc:creator>
  <cp:lastModifiedBy>User</cp:lastModifiedBy>
  <cp:revision>66</cp:revision>
  <dcterms:created xsi:type="dcterms:W3CDTF">2019-05-30T08:21:39Z</dcterms:created>
  <dcterms:modified xsi:type="dcterms:W3CDTF">2020-12-17T08:23:37Z</dcterms:modified>
</cp:coreProperties>
</file>